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8" r:id="rId3"/>
    <p:sldId id="285" r:id="rId4"/>
    <p:sldId id="281" r:id="rId5"/>
    <p:sldId id="282" r:id="rId6"/>
    <p:sldId id="283" r:id="rId7"/>
    <p:sldId id="284" r:id="rId8"/>
    <p:sldId id="271" r:id="rId9"/>
    <p:sldId id="286" r:id="rId10"/>
    <p:sldId id="272" r:id="rId11"/>
    <p:sldId id="273" r:id="rId12"/>
    <p:sldId id="274" r:id="rId13"/>
    <p:sldId id="27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20"/>
    <p:restoredTop sz="94674"/>
  </p:normalViewPr>
  <p:slideViewPr>
    <p:cSldViewPr snapToGrid="0" snapToObjects="1">
      <p:cViewPr varScale="1">
        <p:scale>
          <a:sx n="116" d="100"/>
          <a:sy n="116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2024. 9. 6.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affectneuro_2024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65e2qScV_K8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youtube.com/watch?v=0gks6ceq4eQ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65e2qScV_K8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youtube.com/watch?v=0gks6ceq4e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Apple SD Gothic Neo" panose="02000300000000000000" pitchFamily="2" charset="-127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2780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Affective Neuroscience |  fall 2024</a:t>
            </a:r>
            <a:endParaRPr lang="ko-KR" altLang="en-US" sz="16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Lecture 01  </a:t>
            </a:r>
            <a:endParaRPr lang="ko-KR" altLang="en-US" sz="16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87450" y="2120740"/>
            <a:ext cx="921714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200" dirty="0">
                <a:solidFill>
                  <a:schemeClr val="accent4"/>
                </a:solidFill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Lecture 01</a:t>
            </a:r>
          </a:p>
          <a:p>
            <a:pPr algn="ctr"/>
            <a:r>
              <a:rPr lang="en-US" altLang="ko-KR" sz="42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Introduction to Affective Neuroscience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5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436831" y="969965"/>
            <a:ext cx="5799076" cy="4088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Study of human brain systems related to: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Brain health disorders (Parkinson’s,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Physical health and well-being </a:t>
            </a:r>
            <a:endParaRPr lang="en-US" altLang="ko-KR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7983211" y="5007947"/>
              <a:ext cx="188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Computational </a:t>
              </a:r>
              <a:b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</a:br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Sciences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35172C-D78A-571C-295C-DBB2BF44647D}"/>
              </a:ext>
            </a:extLst>
          </p:cNvPr>
          <p:cNvGrpSpPr/>
          <p:nvPr/>
        </p:nvGrpSpPr>
        <p:grpSpPr>
          <a:xfrm>
            <a:off x="7321438" y="2609038"/>
            <a:ext cx="1866900" cy="1882440"/>
            <a:chOff x="7321438" y="2609038"/>
            <a:chExt cx="1866900" cy="188244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DAE9554-8690-344A-B805-3A8D0FD1A0A7}"/>
                </a:ext>
              </a:extLst>
            </p:cNvPr>
            <p:cNvSpPr/>
            <p:nvPr/>
          </p:nvSpPr>
          <p:spPr>
            <a:xfrm>
              <a:off x="7321438" y="2609038"/>
              <a:ext cx="1866900" cy="18824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latin typeface="Helvetica" pitchFamily="2" charset="0"/>
                <a:ea typeface="Apple SD Gothic Neo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2C2FA-ECAC-6779-6927-E457DC2CFC9B}"/>
                </a:ext>
              </a:extLst>
            </p:cNvPr>
            <p:cNvSpPr txBox="1"/>
            <p:nvPr/>
          </p:nvSpPr>
          <p:spPr>
            <a:xfrm>
              <a:off x="7557640" y="3227093"/>
              <a:ext cx="14366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bg1"/>
                  </a:solidFill>
                  <a:latin typeface="Helvetica" pitchFamily="2" charset="0"/>
                </a:rPr>
                <a:t>Affective </a:t>
              </a:r>
            </a:p>
            <a:p>
              <a:pPr algn="ctr"/>
              <a:r>
                <a:rPr kumimoji="1" lang="en-US" altLang="ko-KR" sz="1600" dirty="0">
                  <a:solidFill>
                    <a:schemeClr val="bg1"/>
                  </a:solidFill>
                  <a:latin typeface="Helvetica" pitchFamily="2" charset="0"/>
                </a:rPr>
                <a:t>Neuroscience</a:t>
              </a:r>
              <a:endParaRPr kumimoji="1" lang="ko-KR" altLang="en-US" sz="16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37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661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Related emerging fields</a:t>
            </a:r>
            <a:endParaRPr lang="ko-KR" altLang="en-US" sz="28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659101" y="923373"/>
            <a:ext cx="5799076" cy="541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b="1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Behavioral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Motivation sciences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Social neuroscience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Decision science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Neuroeconomics</a:t>
            </a:r>
            <a:endParaRPr lang="en-US" altLang="ko-KR" sz="16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endParaRPr lang="en-US" altLang="ko-KR" sz="1000" b="1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1600" b="1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Medical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Psychosomatic medicine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Psychoneuroimmunology/-endocrinology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Integrative medicine (mind-body medicine)</a:t>
            </a:r>
            <a:endParaRPr lang="en-US" altLang="ko-KR" b="1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endParaRPr lang="en-US" altLang="ko-KR" sz="1000" b="1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1600" b="1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Technical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Informatics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Machine learning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080003" y="1803763"/>
            <a:ext cx="6335179" cy="3437455"/>
            <a:chOff x="5723469" y="1878269"/>
            <a:chExt cx="6335179" cy="3437455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878269"/>
              <a:ext cx="1840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Medicine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451206"/>
              <a:ext cx="169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Law and policy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5723469" y="3248009"/>
              <a:ext cx="16939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Psychiatry</a:t>
              </a:r>
            </a:p>
            <a:p>
              <a:pPr algn="r"/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Clinical psychology</a:t>
              </a:r>
            </a:p>
            <a:p>
              <a:pPr algn="r"/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Social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647CE4-5376-9246-8EC3-BE4EED1E81E1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F932BF-78B5-4BE5-E57C-422B600A655F}"/>
              </a:ext>
            </a:extLst>
          </p:cNvPr>
          <p:cNvGrpSpPr/>
          <p:nvPr/>
        </p:nvGrpSpPr>
        <p:grpSpPr>
          <a:xfrm>
            <a:off x="7321438" y="2609038"/>
            <a:ext cx="1866900" cy="1882440"/>
            <a:chOff x="7321438" y="2609038"/>
            <a:chExt cx="1866900" cy="188244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9D1F30F-A16A-9E46-C0BA-5465DB783C11}"/>
                </a:ext>
              </a:extLst>
            </p:cNvPr>
            <p:cNvSpPr/>
            <p:nvPr/>
          </p:nvSpPr>
          <p:spPr>
            <a:xfrm>
              <a:off x="7321438" y="2609038"/>
              <a:ext cx="1866900" cy="18824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latin typeface="Helvetica" pitchFamily="2" charset="0"/>
                <a:ea typeface="Apple SD Gothic Neo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496603-F8B3-D1DD-9E80-26CFECBA7875}"/>
                </a:ext>
              </a:extLst>
            </p:cNvPr>
            <p:cNvSpPr txBox="1"/>
            <p:nvPr/>
          </p:nvSpPr>
          <p:spPr>
            <a:xfrm>
              <a:off x="7557640" y="3227093"/>
              <a:ext cx="14366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bg1"/>
                  </a:solidFill>
                  <a:latin typeface="Helvetica" pitchFamily="2" charset="0"/>
                </a:rPr>
                <a:t>Affective </a:t>
              </a:r>
            </a:p>
            <a:p>
              <a:pPr algn="ctr"/>
              <a:r>
                <a:rPr kumimoji="1" lang="en-US" altLang="ko-KR" sz="1600" dirty="0">
                  <a:solidFill>
                    <a:schemeClr val="bg1"/>
                  </a:solidFill>
                  <a:latin typeface="Helvetica" pitchFamily="2" charset="0"/>
                </a:rPr>
                <a:t>Neuroscience</a:t>
              </a:r>
              <a:endParaRPr kumimoji="1" lang="ko-KR" altLang="en-US" sz="16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29606B-A315-F059-209D-9AFA0A5EE2EE}"/>
              </a:ext>
            </a:extLst>
          </p:cNvPr>
          <p:cNvGrpSpPr/>
          <p:nvPr/>
        </p:nvGrpSpPr>
        <p:grpSpPr>
          <a:xfrm>
            <a:off x="8914943" y="1941220"/>
            <a:ext cx="2408065" cy="865823"/>
            <a:chOff x="8914943" y="1941220"/>
            <a:chExt cx="2408065" cy="86582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F1F7B07-9F36-1B16-4B7C-2995F92C2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4943" y="2464440"/>
              <a:ext cx="304710" cy="3426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B8CC777E-9CD5-A91E-26E5-386554CC0320}"/>
                </a:ext>
              </a:extLst>
            </p:cNvPr>
            <p:cNvSpPr txBox="1"/>
            <p:nvPr/>
          </p:nvSpPr>
          <p:spPr>
            <a:xfrm>
              <a:off x="9219653" y="1941220"/>
              <a:ext cx="21033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Artificial intelligence</a:t>
              </a:r>
            </a:p>
            <a:p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Affective computing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1FEE986-5460-4BF7-7195-7E7327C0F768}"/>
              </a:ext>
            </a:extLst>
          </p:cNvPr>
          <p:cNvGrpSpPr/>
          <p:nvPr/>
        </p:nvGrpSpPr>
        <p:grpSpPr>
          <a:xfrm>
            <a:off x="4570132" y="3956370"/>
            <a:ext cx="3202155" cy="2907640"/>
            <a:chOff x="4570132" y="3956370"/>
            <a:chExt cx="3202155" cy="2907640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542F1A1-22FE-6109-6810-C57B5ED8A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383" y="4233598"/>
              <a:ext cx="304710" cy="3426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6">
              <a:extLst>
                <a:ext uri="{FF2B5EF4-FFF2-40B4-BE49-F238E27FC236}">
                  <a16:creationId xmlns:a16="http://schemas.microsoft.com/office/drawing/2014/main" id="{A7FB7E65-2517-E157-4045-0E5973E9B0CC}"/>
                </a:ext>
              </a:extLst>
            </p:cNvPr>
            <p:cNvSpPr txBox="1"/>
            <p:nvPr/>
          </p:nvSpPr>
          <p:spPr>
            <a:xfrm>
              <a:off x="6542509" y="4450850"/>
              <a:ext cx="122977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Arts</a:t>
              </a:r>
              <a:r>
                <a:rPr lang="en-US" altLang="ko-KR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,</a:t>
              </a:r>
              <a:r>
                <a:rPr lang="ko-KR" alt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 </a:t>
              </a:r>
              <a:br>
                <a:rPr lang="en-US" altLang="ko-KR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</a:br>
              <a:r>
                <a:rPr lang="en-US" altLang="ko-KR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Pop culture</a:t>
              </a:r>
            </a:p>
            <a:p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YouTube</a:t>
              </a:r>
            </a:p>
          </p:txBody>
        </p:sp>
        <p:pic>
          <p:nvPicPr>
            <p:cNvPr id="2050" name="Picture 2" descr="Inside Out 2 (2024) - IMDb">
              <a:extLst>
                <a:ext uri="{FF2B5EF4-FFF2-40B4-BE49-F238E27FC236}">
                  <a16:creationId xmlns:a16="http://schemas.microsoft.com/office/drawing/2014/main" id="{7521EB58-1F2A-B8A2-7A44-9ED8F4DAB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132" y="3956370"/>
              <a:ext cx="1962657" cy="2907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987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796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Example research questions of affective neuroscience</a:t>
            </a:r>
            <a:endParaRPr lang="ko-KR" altLang="en-US" sz="28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282308" y="847225"/>
            <a:ext cx="10212934" cy="320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What is the role of the brain in health?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Can we establish a physical basis for mental health disorders?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Can we develop better measures of emotion and emotional health?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Can we discover the physical mechanisms underlying feelings?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Can we understand willpower and self-control from a neurophysiological perspective?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Can this help us develop better interventions?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Can we measure feelings from patterns of brain activity?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Could this change legal practice and argumentation?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D379815-DAB7-8E4C-94FB-F7184ED9A76C}"/>
              </a:ext>
            </a:extLst>
          </p:cNvPr>
          <p:cNvGrpSpPr/>
          <p:nvPr/>
        </p:nvGrpSpPr>
        <p:grpSpPr>
          <a:xfrm>
            <a:off x="6856511" y="2119408"/>
            <a:ext cx="5053181" cy="4019768"/>
            <a:chOff x="6537990" y="2207292"/>
            <a:chExt cx="5053181" cy="4019768"/>
          </a:xfrm>
        </p:grpSpPr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2F8C8A6F-8B5F-3D40-8C07-FC2566876FBD}"/>
                </a:ext>
              </a:extLst>
            </p:cNvPr>
            <p:cNvSpPr txBox="1"/>
            <p:nvPr/>
          </p:nvSpPr>
          <p:spPr>
            <a:xfrm>
              <a:off x="6601863" y="5011037"/>
              <a:ext cx="590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Body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CFDD356-636A-1D48-A469-77C93A4AC7EF}"/>
                </a:ext>
              </a:extLst>
            </p:cNvPr>
            <p:cNvGrpSpPr/>
            <p:nvPr/>
          </p:nvGrpSpPr>
          <p:grpSpPr>
            <a:xfrm>
              <a:off x="6537990" y="2207292"/>
              <a:ext cx="5053181" cy="4019768"/>
              <a:chOff x="6537990" y="2207292"/>
              <a:chExt cx="5053181" cy="4019768"/>
            </a:xfrm>
          </p:grpSpPr>
          <p:pic>
            <p:nvPicPr>
              <p:cNvPr id="42" name="Picture 6" descr="Unknown.jpeg">
                <a:extLst>
                  <a:ext uri="{FF2B5EF4-FFF2-40B4-BE49-F238E27FC236}">
                    <a16:creationId xmlns:a16="http://schemas.microsoft.com/office/drawing/2014/main" id="{ADA9B224-9D79-D049-BB75-4C9E86137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43" name="Picture 4" descr="2014-08-13_22-59-32.png">
                <a:extLst>
                  <a:ext uri="{FF2B5EF4-FFF2-40B4-BE49-F238E27FC236}">
                    <a16:creationId xmlns:a16="http://schemas.microsoft.com/office/drawing/2014/main" id="{79454E54-BA3F-3A43-80DD-63A620E3E7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82F50910-85E6-DF47-BCFA-5B9BDF2AB203}"/>
                  </a:ext>
                </a:extLst>
              </p:cNvPr>
              <p:cNvSpPr txBox="1"/>
              <p:nvPr/>
            </p:nvSpPr>
            <p:spPr>
              <a:xfrm>
                <a:off x="9704115" y="5703840"/>
                <a:ext cx="18870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" pitchFamily="2" charset="0"/>
                    <a:ea typeface="Apple SD Gothic Neo" panose="02000300000000000000" pitchFamily="2" charset="-127"/>
                    <a:cs typeface="Helvetica Neue Light"/>
                  </a:rPr>
                  <a:t>Social environment</a:t>
                </a:r>
              </a:p>
              <a:p>
                <a:pPr algn="ctr"/>
                <a:r>
                  <a:rPr lang="en-US" sz="1400" dirty="0">
                    <a:latin typeface="Helvetica" pitchFamily="2" charset="0"/>
                    <a:ea typeface="Apple SD Gothic Neo" panose="02000300000000000000" pitchFamily="2" charset="-127"/>
                    <a:cs typeface="Helvetica Neue Light"/>
                  </a:rPr>
                  <a:t>Physical environment</a:t>
                </a: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AB0E585-4E5A-9E44-A0AA-17F2722621A1}"/>
                  </a:ext>
                </a:extLst>
              </p:cNvPr>
              <p:cNvGrpSpPr/>
              <p:nvPr/>
            </p:nvGrpSpPr>
            <p:grpSpPr>
              <a:xfrm>
                <a:off x="8342557" y="2207292"/>
                <a:ext cx="1800368" cy="1406760"/>
                <a:chOff x="8395590" y="2139454"/>
                <a:chExt cx="1800368" cy="1406760"/>
              </a:xfrm>
            </p:grpSpPr>
            <p:pic>
              <p:nvPicPr>
                <p:cNvPr id="41" name="Picture 48" descr="brainsurface.png">
                  <a:extLst>
                    <a:ext uri="{FF2B5EF4-FFF2-40B4-BE49-F238E27FC236}">
                      <a16:creationId xmlns:a16="http://schemas.microsoft.com/office/drawing/2014/main" id="{916A3223-249B-CF47-83E3-0BAE92198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73" t="4191" r="14514" b="14170"/>
                <a:stretch/>
              </p:blipFill>
              <p:spPr>
                <a:xfrm>
                  <a:off x="8395590" y="2139454"/>
                  <a:ext cx="1530011" cy="1406760"/>
                </a:xfrm>
                <a:prstGeom prst="rect">
                  <a:avLst/>
                </a:prstGeom>
              </p:spPr>
            </p:pic>
            <p:sp>
              <p:nvSpPr>
                <p:cNvPr id="46" name="TextBox 43">
                  <a:extLst>
                    <a:ext uri="{FF2B5EF4-FFF2-40B4-BE49-F238E27FC236}">
                      <a16:creationId xmlns:a16="http://schemas.microsoft.com/office/drawing/2014/main" id="{4186A64F-FA26-5543-B21C-3DA00B4B0474}"/>
                    </a:ext>
                  </a:extLst>
                </p:cNvPr>
                <p:cNvSpPr txBox="1"/>
                <p:nvPr/>
              </p:nvSpPr>
              <p:spPr>
                <a:xfrm>
                  <a:off x="9592908" y="2218984"/>
                  <a:ext cx="6030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Helvetica" pitchFamily="2" charset="0"/>
                      <a:ea typeface="Apple SD Gothic Neo" panose="02000300000000000000" pitchFamily="2" charset="-127"/>
                      <a:cs typeface="Helvetica Neue Light"/>
                    </a:rPr>
                    <a:t>Brain</a:t>
                  </a:r>
                </a:p>
              </p:txBody>
            </p:sp>
          </p:grp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760320B-1CBE-CA47-9B6D-5BD45026C6E1}"/>
              </a:ext>
            </a:extLst>
          </p:cNvPr>
          <p:cNvGrpSpPr/>
          <p:nvPr/>
        </p:nvGrpSpPr>
        <p:grpSpPr>
          <a:xfrm>
            <a:off x="7244419" y="3458330"/>
            <a:ext cx="1469692" cy="670044"/>
            <a:chOff x="6925898" y="3546214"/>
            <a:chExt cx="1469692" cy="670044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DDDE281-9B92-3B47-B7D2-B9796BB3E151}"/>
                </a:ext>
              </a:extLst>
            </p:cNvPr>
            <p:cNvCxnSpPr/>
            <p:nvPr/>
          </p:nvCxnSpPr>
          <p:spPr>
            <a:xfrm flipV="1">
              <a:off x="7809653" y="35462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65A61821-84EF-F844-8F78-CE117C108AAA}"/>
                </a:ext>
              </a:extLst>
            </p:cNvPr>
            <p:cNvSpPr txBox="1"/>
            <p:nvPr/>
          </p:nvSpPr>
          <p:spPr>
            <a:xfrm>
              <a:off x="6925898" y="3572159"/>
              <a:ext cx="12186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Interoception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pple SD Gothic Neo" panose="02000300000000000000" pitchFamily="2" charset="-127"/>
                <a:cs typeface="Helvetica Neue Light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E717C0E-821C-7042-BEEC-11FE7C3D2415}"/>
              </a:ext>
            </a:extLst>
          </p:cNvPr>
          <p:cNvGrpSpPr/>
          <p:nvPr/>
        </p:nvGrpSpPr>
        <p:grpSpPr>
          <a:xfrm>
            <a:off x="8280574" y="3610730"/>
            <a:ext cx="1199243" cy="941175"/>
            <a:chOff x="7962053" y="3698614"/>
            <a:chExt cx="1199243" cy="941175"/>
          </a:xfrm>
        </p:grpSpPr>
        <p:sp>
          <p:nvSpPr>
            <p:cNvPr id="49" name="TextBox 44">
              <a:extLst>
                <a:ext uri="{FF2B5EF4-FFF2-40B4-BE49-F238E27FC236}">
                  <a16:creationId xmlns:a16="http://schemas.microsoft.com/office/drawing/2014/main" id="{E98C60F8-A06B-494E-9DD2-FAD9CEE7C55B}"/>
                </a:ext>
              </a:extLst>
            </p:cNvPr>
            <p:cNvSpPr txBox="1"/>
            <p:nvPr/>
          </p:nvSpPr>
          <p:spPr>
            <a:xfrm>
              <a:off x="8148662" y="4116569"/>
              <a:ext cx="1012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Visceral 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regulation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E6834456-3310-F540-8AD5-ABF459032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2053" y="36986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01B2E8C-5A64-8F44-AEAA-1A4335442EC7}"/>
              </a:ext>
            </a:extLst>
          </p:cNvPr>
          <p:cNvGrpSpPr/>
          <p:nvPr/>
        </p:nvGrpSpPr>
        <p:grpSpPr>
          <a:xfrm>
            <a:off x="8973500" y="3521626"/>
            <a:ext cx="1697671" cy="670044"/>
            <a:chOff x="8654979" y="3609510"/>
            <a:chExt cx="1697671" cy="670044"/>
          </a:xfrm>
        </p:grpSpPr>
        <p:sp>
          <p:nvSpPr>
            <p:cNvPr id="51" name="TextBox 56">
              <a:extLst>
                <a:ext uri="{FF2B5EF4-FFF2-40B4-BE49-F238E27FC236}">
                  <a16:creationId xmlns:a16="http://schemas.microsoft.com/office/drawing/2014/main" id="{A30D0F65-550E-2842-8CD9-91F19B99CF00}"/>
                </a:ext>
              </a:extLst>
            </p:cNvPr>
            <p:cNvSpPr txBox="1"/>
            <p:nvPr/>
          </p:nvSpPr>
          <p:spPr>
            <a:xfrm>
              <a:off x="8654979" y="394729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Sensation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97DC5A8A-74F1-FD45-81B5-3012CBA041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4137" y="360951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64E1D55-0CC1-A141-8CA8-ECD56A6FC770}"/>
              </a:ext>
            </a:extLst>
          </p:cNvPr>
          <p:cNvGrpSpPr/>
          <p:nvPr/>
        </p:nvGrpSpPr>
        <p:grpSpPr>
          <a:xfrm>
            <a:off x="9822335" y="3391356"/>
            <a:ext cx="1697671" cy="682765"/>
            <a:chOff x="9503814" y="3479240"/>
            <a:chExt cx="1697671" cy="682765"/>
          </a:xfrm>
        </p:grpSpPr>
        <p:sp>
          <p:nvSpPr>
            <p:cNvPr id="50" name="TextBox 53">
              <a:extLst>
                <a:ext uri="{FF2B5EF4-FFF2-40B4-BE49-F238E27FC236}">
                  <a16:creationId xmlns:a16="http://schemas.microsoft.com/office/drawing/2014/main" id="{F69AD9FD-667E-A04C-8E4D-CDD3059E651F}"/>
                </a:ext>
              </a:extLst>
            </p:cNvPr>
            <p:cNvSpPr txBox="1"/>
            <p:nvPr/>
          </p:nvSpPr>
          <p:spPr>
            <a:xfrm>
              <a:off x="9503814" y="347924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Behavior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D86830C-AE69-3F49-AC87-C9661D961245}"/>
                </a:ext>
              </a:extLst>
            </p:cNvPr>
            <p:cNvCxnSpPr>
              <a:cxnSpLocks/>
            </p:cNvCxnSpPr>
            <p:nvPr/>
          </p:nvCxnSpPr>
          <p:spPr>
            <a:xfrm>
              <a:off x="9726265" y="3491961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E5058AE-8F3B-7D41-91B1-172308135C96}"/>
              </a:ext>
            </a:extLst>
          </p:cNvPr>
          <p:cNvGrpSpPr/>
          <p:nvPr/>
        </p:nvGrpSpPr>
        <p:grpSpPr>
          <a:xfrm>
            <a:off x="8714111" y="4923153"/>
            <a:ext cx="1573107" cy="626400"/>
            <a:chOff x="8395590" y="5011037"/>
            <a:chExt cx="1573107" cy="626400"/>
          </a:xfrm>
        </p:grpSpPr>
        <p:sp>
          <p:nvSpPr>
            <p:cNvPr id="52" name="TextBox 58">
              <a:extLst>
                <a:ext uri="{FF2B5EF4-FFF2-40B4-BE49-F238E27FC236}">
                  <a16:creationId xmlns:a16="http://schemas.microsoft.com/office/drawing/2014/main" id="{8624241A-B0A1-C846-AED4-F2E58AEACFDE}"/>
                </a:ext>
              </a:extLst>
            </p:cNvPr>
            <p:cNvSpPr txBox="1"/>
            <p:nvPr/>
          </p:nvSpPr>
          <p:spPr>
            <a:xfrm>
              <a:off x="8395590" y="5114217"/>
              <a:ext cx="1573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Environmental </a:t>
              </a:r>
            </a:p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Apple SD Gothic Neo" panose="02000300000000000000" pitchFamily="2" charset="-127"/>
                  <a:cs typeface="Helvetica Neue Light"/>
                </a:rPr>
                <a:t>exposure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690709AD-08CA-3D49-9B87-964BF3B020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852" y="5011037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60AFCE-F538-DE40-BA83-A24DD26C0F41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D0A379-83E0-FC47-8AE5-A48C90157221}"/>
              </a:ext>
            </a:extLst>
          </p:cNvPr>
          <p:cNvSpPr/>
          <p:nvPr/>
        </p:nvSpPr>
        <p:spPr>
          <a:xfrm>
            <a:off x="268878" y="614750"/>
            <a:ext cx="486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latin typeface="Helvetica" pitchFamily="2" charset="0"/>
              </a:rPr>
              <a:t>Syllabus: </a:t>
            </a:r>
            <a:r>
              <a:rPr lang="en" altLang="ko-Kore-KR" sz="1400" dirty="0">
                <a:latin typeface="Helvetica" pitchFamily="2" charset="0"/>
                <a:hlinkClick r:id="rId6"/>
              </a:rPr>
              <a:t>https://github.com/wanirepo/affectneuro_2024fall</a:t>
            </a:r>
            <a:r>
              <a:rPr lang="en" altLang="ko-Kore-KR" sz="1400" dirty="0">
                <a:latin typeface="Helvetica" pitchFamily="2" charset="0"/>
              </a:rPr>
              <a:t> </a:t>
            </a:r>
            <a:endParaRPr lang="en-US" altLang="ko-KR" sz="1400" dirty="0">
              <a:latin typeface="Helvetica" pitchFamily="2" charset="0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F3054C-09DF-6D52-1791-4564BF599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490" y="454155"/>
            <a:ext cx="6266226" cy="6064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67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76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Let’s watch these together</a:t>
            </a:r>
            <a:endParaRPr lang="ko-KR" altLang="en-US" sz="28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DCD249-C1B2-B04E-B2BE-9098BC199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483" y="1581135"/>
            <a:ext cx="4583905" cy="31501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6DC60C-6AC5-B944-B749-334229CAE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81" y="1581135"/>
            <a:ext cx="4583905" cy="3141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3A52DF-0999-0A8C-415D-4B5451C78BF5}"/>
              </a:ext>
            </a:extLst>
          </p:cNvPr>
          <p:cNvSpPr txBox="1"/>
          <p:nvPr/>
        </p:nvSpPr>
        <p:spPr>
          <a:xfrm>
            <a:off x="907704" y="4848411"/>
            <a:ext cx="36854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Helvetica" pitchFamily="2" charset="0"/>
                <a:hlinkClick r:id="rId8"/>
              </a:rPr>
              <a:t>https://www.youtube.com/watch?v=65e2qScV_K8</a:t>
            </a:r>
            <a:r>
              <a:rPr lang="en-US" altLang="ko-KR" sz="1200" dirty="0">
                <a:latin typeface="Helvetica" pitchFamily="2" charset="0"/>
              </a:rPr>
              <a:t> </a:t>
            </a:r>
            <a:endParaRPr lang="ko-KR" altLang="en-US" sz="12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768DC6-6EF3-FB52-42A0-543421BE9C37}"/>
              </a:ext>
            </a:extLst>
          </p:cNvPr>
          <p:cNvSpPr txBox="1"/>
          <p:nvPr/>
        </p:nvSpPr>
        <p:spPr>
          <a:xfrm>
            <a:off x="6743483" y="4848410"/>
            <a:ext cx="449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200" dirty="0">
                <a:latin typeface="Helvetica" pitchFamily="2" charset="0"/>
                <a:hlinkClick r:id="rId9"/>
              </a:rPr>
              <a:t>https://www.youtube.com/watch?v=0gks6ceq4eQ</a:t>
            </a:r>
            <a:r>
              <a:rPr lang="en" altLang="ko-KR" sz="1200" dirty="0">
                <a:latin typeface="Helvetica" pitchFamily="2" charset="0"/>
              </a:rPr>
              <a:t> </a:t>
            </a:r>
            <a:endParaRPr lang="ko-KR" alt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30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76D4-8870-B028-CEE0-CD251F8A3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AE055E-3553-02F9-8C93-1F93CCF006A5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3CAC83-EB19-307A-9A58-DBE67523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74AB20-02B1-5856-9370-BEBD51FC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998DF9-841E-0C66-9302-EAB47A94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C115B8-E83E-D1F3-3B5D-64BBC3B47214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501B05-96B5-D976-172B-C23C208776B0}"/>
              </a:ext>
            </a:extLst>
          </p:cNvPr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A1EE58-CB91-7796-F993-CC563F7A0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483" y="1581135"/>
            <a:ext cx="4583905" cy="31501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32F7CD-8A42-9E7E-C28E-A47C84F70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81" y="1581135"/>
            <a:ext cx="4583905" cy="3141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8B16B5-6AA0-0EE1-04B9-CFC07FD469B4}"/>
              </a:ext>
            </a:extLst>
          </p:cNvPr>
          <p:cNvSpPr txBox="1"/>
          <p:nvPr/>
        </p:nvSpPr>
        <p:spPr>
          <a:xfrm>
            <a:off x="907704" y="4848411"/>
            <a:ext cx="36854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Helvetica" pitchFamily="2" charset="0"/>
                <a:hlinkClick r:id="rId8"/>
              </a:rPr>
              <a:t>https://www.youtube.com/watch?v=65e2qScV_K8</a:t>
            </a:r>
            <a:r>
              <a:rPr lang="en-US" altLang="ko-KR" sz="1200" dirty="0">
                <a:latin typeface="Helvetica" pitchFamily="2" charset="0"/>
              </a:rPr>
              <a:t> </a:t>
            </a:r>
            <a:endParaRPr lang="ko-KR" altLang="en-US" sz="12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CC3B2-1BD2-712D-CBA2-49AA6150862C}"/>
              </a:ext>
            </a:extLst>
          </p:cNvPr>
          <p:cNvSpPr txBox="1"/>
          <p:nvPr/>
        </p:nvSpPr>
        <p:spPr>
          <a:xfrm>
            <a:off x="6743483" y="4848410"/>
            <a:ext cx="449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200" dirty="0">
                <a:latin typeface="Helvetica" pitchFamily="2" charset="0"/>
                <a:hlinkClick r:id="rId9"/>
              </a:rPr>
              <a:t>https://www.youtube.com/watch?v=0gks6ceq4eQ</a:t>
            </a:r>
            <a:r>
              <a:rPr lang="en" altLang="ko-KR" sz="1200" dirty="0">
                <a:latin typeface="Helvetica" pitchFamily="2" charset="0"/>
              </a:rPr>
              <a:t> </a:t>
            </a:r>
            <a:endParaRPr lang="ko-KR" altLang="en-US" sz="1200" dirty="0">
              <a:latin typeface="Helvetica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7755F4-BD5E-5991-4F81-1CC81A9D7A2A}"/>
              </a:ext>
            </a:extLst>
          </p:cNvPr>
          <p:cNvSpPr/>
          <p:nvPr/>
        </p:nvSpPr>
        <p:spPr>
          <a:xfrm>
            <a:off x="216491" y="222608"/>
            <a:ext cx="6181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Differences between these two talks? </a:t>
            </a:r>
            <a:endParaRPr lang="ko-KR" altLang="en-US" sz="28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9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243" y="2045312"/>
            <a:ext cx="672331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What do you think how we can define emotion? </a:t>
            </a:r>
          </a:p>
          <a:p>
            <a:endParaRPr lang="en-US" altLang="ko-KR" sz="24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Bodily (physiological) response</a:t>
            </a:r>
          </a:p>
          <a:p>
            <a:pPr marL="457200" indent="-457200">
              <a:buAutoNum type="alphaLcParenBoth"/>
            </a:pPr>
            <a:endParaRPr lang="en-US" altLang="ko-KR" sz="24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Prediction</a:t>
            </a:r>
            <a:endParaRPr lang="ko-KR" altLang="en-US" sz="24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243" y="2045312"/>
            <a:ext cx="682911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Does emotion happen? or do we make emotion?</a:t>
            </a:r>
          </a:p>
          <a:p>
            <a:endParaRPr lang="en-US" altLang="ko-KR" sz="24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Emotion happens</a:t>
            </a:r>
          </a:p>
          <a:p>
            <a:pPr marL="457200" indent="-457200">
              <a:buAutoNum type="alphaLcParenBoth"/>
            </a:pPr>
            <a:endParaRPr lang="en-US" altLang="ko-KR" sz="24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We make emotions</a:t>
            </a:r>
            <a:endParaRPr lang="ko-KR" altLang="en-US" sz="24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243" y="2045312"/>
            <a:ext cx="592463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Can you read emotions from other’s face?</a:t>
            </a:r>
          </a:p>
          <a:p>
            <a:endParaRPr lang="en-US" altLang="ko-KR" sz="24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Yes</a:t>
            </a:r>
          </a:p>
          <a:p>
            <a:pPr marL="457200" indent="-457200">
              <a:buAutoNum type="alphaLcParenBoth"/>
            </a:pPr>
            <a:endParaRPr lang="en-US" altLang="ko-KR" sz="24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No</a:t>
            </a:r>
            <a:endParaRPr lang="ko-KR" altLang="en-US" sz="24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31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23FEEC5F-AAA5-884D-8159-5D61A835896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876" y="745828"/>
            <a:ext cx="9844248" cy="2280306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A260E891-935D-C64A-B7BC-9FB91DB16C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876" y="3011418"/>
            <a:ext cx="9886063" cy="33493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19FC79-179F-7248-BF70-30B78B9EFB0C}"/>
              </a:ext>
            </a:extLst>
          </p:cNvPr>
          <p:cNvSpPr/>
          <p:nvPr/>
        </p:nvSpPr>
        <p:spPr>
          <a:xfrm>
            <a:off x="8637498" y="6479874"/>
            <a:ext cx="16701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ko-KR" sz="1200" dirty="0">
                <a:latin typeface="Helvetica" pitchFamily="2" charset="0"/>
                <a:ea typeface="Apple SD Gothic Neo Light" panose="02000300000000000000" pitchFamily="2" charset="-127"/>
              </a:rPr>
              <a:t>Gross &amp; Barrett, 2011</a:t>
            </a:r>
            <a:endParaRPr lang="en-US" altLang="ko-KR" sz="1200" dirty="0">
              <a:latin typeface="Helvetica" pitchFamily="2" charset="0"/>
              <a:ea typeface="Apple SD Gothic Neo Light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99FF0E-1A56-CA44-A84E-B0F1CA966A44}"/>
              </a:ext>
            </a:extLst>
          </p:cNvPr>
          <p:cNvSpPr/>
          <p:nvPr/>
        </p:nvSpPr>
        <p:spPr>
          <a:xfrm>
            <a:off x="216491" y="222608"/>
            <a:ext cx="2884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Emotion theories</a:t>
            </a:r>
            <a:endParaRPr lang="ko-KR" altLang="en-US" sz="28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8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5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273802" y="958519"/>
            <a:ext cx="10575708" cy="3645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Affect: 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Brain/mind processes related to value, survival, and well-being… so fundamental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A basic sense of feeling, ranging from unpleasant to pleasant (valence), and from agitated to calm (arousal)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A feature of consciousness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Building blocks of emotion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Conscious or unconscious 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Closely related to </a:t>
            </a:r>
            <a:r>
              <a:rPr lang="en-US" altLang="ko-KR" sz="1600" dirty="0" err="1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interoception</a:t>
            </a: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: </a:t>
            </a:r>
          </a:p>
          <a:p>
            <a:pPr marL="857250" lvl="1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the sense of the internal state of the body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066A6-E127-7342-B7F7-05592E77F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584" y="2336983"/>
            <a:ext cx="5932224" cy="38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88181-98D3-EFB1-FB2A-38F574B55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22649C2-0E02-278B-947A-50D2ACBA18A6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E0260E3-2DCF-2CC3-5348-4B3C7784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E4C7C0-16CF-267F-980F-F5A85733B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9C33EB-B88C-3C83-D8CC-26C509BFC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942191-4B20-31C5-544C-EEFD6C8925C3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552611-3A15-70A7-75FF-8208BA21DE9D}"/>
              </a:ext>
            </a:extLst>
          </p:cNvPr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F915B3-E78D-98C1-7C61-DCCCE547CAAE}"/>
              </a:ext>
            </a:extLst>
          </p:cNvPr>
          <p:cNvSpPr/>
          <p:nvPr/>
        </p:nvSpPr>
        <p:spPr>
          <a:xfrm>
            <a:off x="216491" y="222608"/>
            <a:ext cx="3755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Apple SD Gothic Neo" panose="02000300000000000000" pitchFamily="2" charset="-127"/>
                <a:cs typeface="Seravek" charset="0"/>
              </a:rPr>
              <a:t>The Human Affectome</a:t>
            </a:r>
            <a:endParaRPr lang="ko-KR" altLang="en-US" sz="2800" dirty="0">
              <a:latin typeface="Helvetica" pitchFamily="2" charset="0"/>
              <a:ea typeface="Apple SD Gothic Neo" panose="02000300000000000000" pitchFamily="2" charset="-127"/>
              <a:cs typeface="Serave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CB1847-D4F3-8A00-94E6-50F9634B7C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9442"/>
          <a:stretch/>
        </p:blipFill>
        <p:spPr>
          <a:xfrm>
            <a:off x="292718" y="862040"/>
            <a:ext cx="7122972" cy="3993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9EA0B0-3693-C43C-5F4B-78A0E9B7C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93" y="2558266"/>
            <a:ext cx="8197859" cy="368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7FCC5-B229-49D6-A605-5695CABE2911}"/>
              </a:ext>
            </a:extLst>
          </p:cNvPr>
          <p:cNvSpPr txBox="1"/>
          <p:nvPr/>
        </p:nvSpPr>
        <p:spPr>
          <a:xfrm rot="16200000">
            <a:off x="2921096" y="1664092"/>
            <a:ext cx="186621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C00000"/>
                </a:solidFill>
                <a:latin typeface="Helvetica" pitchFamily="2" charset="0"/>
              </a:rPr>
              <a:t>Homeostasis</a:t>
            </a:r>
          </a:p>
          <a:p>
            <a:r>
              <a:rPr kumimoji="1" lang="en-US" altLang="ko-KR" sz="1400" dirty="0">
                <a:solidFill>
                  <a:srgbClr val="C00000"/>
                </a:solidFill>
                <a:latin typeface="Helvetica" pitchFamily="2" charset="0"/>
              </a:rPr>
              <a:t>(physiological needs)</a:t>
            </a:r>
            <a:endParaRPr kumimoji="1" lang="ko-KR" altLang="en-US" sz="1400" dirty="0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CC0C0-9F26-610F-4C37-102ED40CA117}"/>
              </a:ext>
            </a:extLst>
          </p:cNvPr>
          <p:cNvSpPr txBox="1"/>
          <p:nvPr/>
        </p:nvSpPr>
        <p:spPr>
          <a:xfrm rot="16200000">
            <a:off x="3511814" y="1658482"/>
            <a:ext cx="187743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C00000"/>
                </a:solidFill>
                <a:latin typeface="Helvetica" pitchFamily="2" charset="0"/>
              </a:rPr>
              <a:t>Allostasis and control</a:t>
            </a:r>
          </a:p>
          <a:p>
            <a:r>
              <a:rPr kumimoji="1" lang="en-US" altLang="ko-KR" sz="1400" dirty="0">
                <a:solidFill>
                  <a:srgbClr val="C00000"/>
                </a:solidFill>
                <a:latin typeface="Helvetica" pitchFamily="2" charset="0"/>
              </a:rPr>
              <a:t>(action, operational)</a:t>
            </a:r>
            <a:endParaRPr kumimoji="1" lang="ko-KR" altLang="en-US" sz="1400" dirty="0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06DA5-82E7-3A60-E5EB-E74EAD491B4E}"/>
              </a:ext>
            </a:extLst>
          </p:cNvPr>
          <p:cNvSpPr txBox="1"/>
          <p:nvPr/>
        </p:nvSpPr>
        <p:spPr>
          <a:xfrm rot="16200000">
            <a:off x="4104018" y="1628826"/>
            <a:ext cx="193674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C00000"/>
                </a:solidFill>
                <a:latin typeface="Helvetica" pitchFamily="2" charset="0"/>
              </a:rPr>
              <a:t>Experienced, Situated</a:t>
            </a:r>
          </a:p>
          <a:p>
            <a:r>
              <a:rPr kumimoji="1" lang="en-US" altLang="ko-KR" sz="1400" dirty="0">
                <a:solidFill>
                  <a:srgbClr val="C00000"/>
                </a:solidFill>
                <a:latin typeface="Helvetica" pitchFamily="2" charset="0"/>
              </a:rPr>
              <a:t>(feeling, phenomenal)</a:t>
            </a:r>
            <a:endParaRPr kumimoji="1" lang="ko-KR" altLang="en-US" sz="1400" dirty="0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B211E-8627-96DF-8912-0DC8335B974D}"/>
              </a:ext>
            </a:extLst>
          </p:cNvPr>
          <p:cNvSpPr txBox="1"/>
          <p:nvPr/>
        </p:nvSpPr>
        <p:spPr>
          <a:xfrm rot="16200000">
            <a:off x="4890129" y="1778707"/>
            <a:ext cx="163698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C00000"/>
                </a:solidFill>
                <a:latin typeface="Helvetica" pitchFamily="2" charset="0"/>
              </a:rPr>
              <a:t>Language, social, </a:t>
            </a:r>
          </a:p>
          <a:p>
            <a:r>
              <a:rPr kumimoji="1" lang="en-US" altLang="ko-KR" sz="1400" dirty="0">
                <a:solidFill>
                  <a:srgbClr val="C00000"/>
                </a:solidFill>
                <a:latin typeface="Helvetica" pitchFamily="2" charset="0"/>
              </a:rPr>
              <a:t>distal, etc.</a:t>
            </a:r>
            <a:endParaRPr kumimoji="1" lang="ko-KR" altLang="en-US" sz="1400" dirty="0">
              <a:solidFill>
                <a:srgbClr val="C0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48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628</Words>
  <Application>Microsoft Macintosh PowerPoint</Application>
  <PresentationFormat>와이드스크린</PresentationFormat>
  <Paragraphs>130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Apple SD Gothic Neo</vt:lpstr>
      <vt:lpstr>Arial</vt:lpstr>
      <vt:lpstr>Helvetica</vt:lpstr>
      <vt:lpstr>PT Sans Narrow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174</cp:revision>
  <dcterms:created xsi:type="dcterms:W3CDTF">2017-08-24T21:55:02Z</dcterms:created>
  <dcterms:modified xsi:type="dcterms:W3CDTF">2024-09-05T22:11:36Z</dcterms:modified>
</cp:coreProperties>
</file>